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39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tr-T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Veri Yer Tutucusu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tr-T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ltbilgi Yer Tutucusu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tr-T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A81CAC89-380E-43E9-BE4D-05F648840BED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‹#›</a:t>
            </a:fld>
            <a:endParaRPr lang="tr-T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8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Üstbilgi Yer Tutucusu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2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4" name="Veri Yer Tutucusu 3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2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5" name="Slayt Görüntüsü Yer Tutucusu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 Yer Tutucusu 5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tr-TR"/>
          </a:p>
        </p:txBody>
      </p:sp>
      <p:sp>
        <p:nvSpPr>
          <p:cNvPr id="7" name="Altbilgi Yer Tutucusu 6"/>
          <p:cNvSpPr txBox="1">
            <a:spLocks noGrp="1"/>
          </p:cNvSpPr>
          <p:nvPr>
            <p:ph type="ftr" sz="quarter" idx="4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2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8" name="Slayt Numarası Yer Tutucusu 7"/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200" b="0" i="0" u="none" strike="noStrike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0E00BDC-4894-4F48-B6CB-775F549654C9}" type="slidenum">
              <a:rPr/>
              <a:pPr lvl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60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tr-TR" sz="1200" b="0" i="0" u="none" strike="noStrike" baseline="0">
        <a:ln>
          <a:noFill/>
        </a:ln>
        <a:solidFill>
          <a:srgbClr val="000000"/>
        </a:solidFill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31650FA-333D-413D-A5C7-F555B36A6BF4}" type="slidenum">
              <a:rPr/>
              <a:pPr lvl="0"/>
              <a:t>1</a:t>
            </a:fld>
            <a:endParaRPr lang="tr-TR" dirty="0"/>
          </a:p>
        </p:txBody>
      </p:sp>
      <p:sp>
        <p:nvSpPr>
          <p:cNvPr id="2" name="Rectangle 7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21E5F17-6DBD-40A7-B2D3-83D89627CFA1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tr-TR" sz="12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layt Görüntüsü Yer Tutucusu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 Yer Tutucusu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745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67E5064-BEA7-4EB5-B26F-787CA35334FA}" type="slidenum">
              <a:rPr/>
              <a:pPr lvl="0"/>
              <a:t>10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BDD2094-9321-4C93-BF74-C4516A3CA1D0}" type="slidenum">
              <a:rPr/>
              <a:pPr lvl="0"/>
              <a:t>11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645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BF5EEB1-6BC2-4BC1-9ABA-FC32F13C2F1C}" type="slidenum">
              <a:rPr/>
              <a:pPr lvl="0"/>
              <a:t>12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92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71E7F27-B383-42E2-9629-4C17493FF6A6}" type="slidenum">
              <a:rPr/>
              <a:pPr lvl="0"/>
              <a:t>13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4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C04211-0B21-4686-A878-E0AB6B7AE814}" type="slidenum">
              <a:rPr/>
              <a:pPr lvl="0"/>
              <a:t>14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97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65DBA03-314F-4F8E-BD8B-058FB10D8103}" type="slidenum">
              <a:rPr/>
              <a:pPr lvl="0"/>
              <a:t>15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110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588A527-99D8-4C9E-9623-E738B7973ADC}" type="slidenum">
              <a:rPr/>
              <a:pPr lvl="0"/>
              <a:t>16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615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47710E5-206C-401D-96B9-8F9DADCF996A}" type="slidenum">
              <a:rPr/>
              <a:pPr lvl="0"/>
              <a:t>17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306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3D4FB0F-6073-4BA2-A2C4-02924C7964C3}" type="slidenum">
              <a:rPr/>
              <a:pPr lvl="0"/>
              <a:t>18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44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DB6A98F-3B5D-463F-9783-1F5ACF8786B0}" type="slidenum">
              <a:rPr/>
              <a:pPr lvl="0"/>
              <a:t>19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2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97DDA83-5800-4711-AD07-B6F7FCB33FE6}" type="slidenum">
              <a:rPr/>
              <a:pPr lvl="0"/>
              <a:t>2</a:t>
            </a:fld>
            <a:endParaRPr lang="tr-TR" dirty="0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2912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A9CE533-ED5B-4022-B058-FC54D418F7AD}" type="slidenum">
              <a:rPr/>
              <a:pPr lvl="0"/>
              <a:t>20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523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E87776B-4E5B-4A50-9B72-71A2DB3DA6B3}" type="slidenum">
              <a:rPr/>
              <a:pPr lvl="0"/>
              <a:t>21</a:t>
            </a:fld>
            <a:endParaRPr lang="tr-TR"/>
          </a:p>
        </p:txBody>
      </p:sp>
      <p:sp>
        <p:nvSpPr>
          <p:cNvPr id="2" name="Rectangle 7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DBA189C-5A34-4238-9EE0-36C4C553DA5A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tr-TR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layt Görüntüsü Yer Tutucusu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 Yer Tutucusu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303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ECC5C93-E205-465D-A09C-BA11FC133D2C}" type="slidenum">
              <a:rPr/>
              <a:pPr lvl="0"/>
              <a:t>22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962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6E95170-4C74-44D8-A587-7B0E77C8536B}" type="slidenum">
              <a:rPr/>
              <a:pPr lvl="0"/>
              <a:t>23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650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A3C1E02-364D-40D6-BC50-B16B03E1D656}" type="slidenum">
              <a:rPr/>
              <a:pPr lvl="0"/>
              <a:t>24</a:t>
            </a:fld>
            <a:endParaRPr lang="tr-TR"/>
          </a:p>
        </p:txBody>
      </p:sp>
      <p:sp>
        <p:nvSpPr>
          <p:cNvPr id="2" name="Rectangle 7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6585E88-F0CD-41DE-B7C4-55DB5E9598D3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tr-TR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layt Görüntüsü Yer Tutucusu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 Yer Tutucusu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0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4A1CEC12-1802-48DB-949C-31AE9B5A4689}" type="slidenum">
              <a:rPr/>
              <a:pPr lvl="0"/>
              <a:t>25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939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398BC46-AC2C-4EB9-BF0F-C08F14AD068F}" type="slidenum">
              <a:rPr/>
              <a:pPr lvl="0"/>
              <a:t>26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578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BC86629-71C5-4F68-9A2C-A5FF2D17FB98}" type="slidenum">
              <a:rPr/>
              <a:pPr lvl="0"/>
              <a:t>27</a:t>
            </a:fld>
            <a:endParaRPr lang="tr-TR"/>
          </a:p>
        </p:txBody>
      </p:sp>
      <p:sp>
        <p:nvSpPr>
          <p:cNvPr id="2" name="Rectangle 7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AEAA03B9-A1D8-4C22-9888-53ACE66EF43C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tr-TR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layt Görüntüsü Yer Tutucusu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 Yer Tutucusu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405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A32C5BF-16CA-4FDB-BC54-51553CACA1D9}" type="slidenum">
              <a:rPr/>
              <a:pPr lvl="0"/>
              <a:t>28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798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DFC4B37-7C26-4D9F-9F02-C1FF98134CDA}" type="slidenum">
              <a:rPr/>
              <a:pPr lvl="0"/>
              <a:t>29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43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5BCCDAC-B346-495F-AEB9-2629E47F1217}" type="slidenum">
              <a:rPr/>
              <a:pPr lvl="0"/>
              <a:t>3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421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E3D462F-D808-4093-BEE9-220BD46C7569}" type="slidenum">
              <a:rPr/>
              <a:pPr lvl="0"/>
              <a:t>30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76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19AE0AC-0393-43BA-AA2A-5ABBA3C8102B}" type="slidenum">
              <a:rPr/>
              <a:pPr lvl="0"/>
              <a:t>31</a:t>
            </a:fld>
            <a:endParaRPr lang="tr-TR"/>
          </a:p>
        </p:txBody>
      </p:sp>
      <p:sp>
        <p:nvSpPr>
          <p:cNvPr id="2" name="Rectangle 7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08261F3-5A48-4A51-867F-53152C242019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tr-TR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layt Görüntüsü Yer Tutucusu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 Yer Tutucusu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93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A7DA7B0-C855-451F-8F8E-A176A8DE3783}" type="slidenum">
              <a:rPr/>
              <a:pPr lvl="0"/>
              <a:t>32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6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8B59D5D-D974-43B1-84C8-1D751DD41EBB}" type="slidenum">
              <a:rPr/>
              <a:pPr lvl="0"/>
              <a:t>33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134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1E3166F-5A1D-4C74-B498-2FD736C4CCB5}" type="slidenum">
              <a:rPr/>
              <a:pPr lvl="0"/>
              <a:t>34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276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9B48C50-C9E0-4C01-8CF8-7AAFC8BA96C8}" type="slidenum">
              <a:rPr/>
              <a:pPr lvl="0"/>
              <a:t>35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333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EA342DD-2F90-4E66-8DDB-BD3A7C2C69A0}" type="slidenum">
              <a:rPr/>
              <a:pPr lvl="0"/>
              <a:t>36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470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B2EC165-48B9-425F-AE06-15D8F4F892AA}" type="slidenum">
              <a:rPr/>
              <a:pPr lvl="0"/>
              <a:t>37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801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7BCE307-49CE-47E7-9C79-77107617CCB5}" type="slidenum">
              <a:rPr/>
              <a:pPr lvl="0"/>
              <a:t>38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855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02CEAFD-6B20-4511-BFAB-4756717C1AD6}" type="slidenum">
              <a:rPr/>
              <a:pPr lvl="0"/>
              <a:t>39</a:t>
            </a:fld>
            <a:endParaRPr lang="tr-TR"/>
          </a:p>
        </p:txBody>
      </p:sp>
      <p:sp>
        <p:nvSpPr>
          <p:cNvPr id="2" name="Rectangle 7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11AFA025-98EC-4D88-B8F0-183C803D55C9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tr-TR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layt Görüntüsü Yer Tutucusu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 Yer Tutucusu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10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2AC7703-940D-4BD6-B1CE-C25E7812B6EB}" type="slidenum">
              <a:rPr/>
              <a:pPr lvl="0"/>
              <a:t>4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4616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1C7F616-BF8A-49E6-9BBD-4663F2E0EFE0}" type="slidenum">
              <a:rPr/>
              <a:pPr lvl="0"/>
              <a:t>40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215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D87263DD-A0E3-475B-92AE-88AF9A9B1D0A}" type="slidenum">
              <a:rPr/>
              <a:pPr lvl="0"/>
              <a:t>41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7320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D8F20DC-8187-4DF0-A616-C7287A594A09}" type="slidenum">
              <a:rPr/>
              <a:pPr lvl="0"/>
              <a:t>42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872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BB0A128-14CE-4FB0-A322-07DF01899EE3}" type="slidenum">
              <a:rPr/>
              <a:pPr lvl="0"/>
              <a:t>43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95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BF4A585-D6A5-465E-A1D2-215CA701471C}" type="slidenum">
              <a:rPr/>
              <a:pPr lvl="0"/>
              <a:t>5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70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4DCEABD-E2EC-4F67-A950-97ADFD820A53}" type="slidenum">
              <a:rPr/>
              <a:pPr lvl="0"/>
              <a:t>6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10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243A04A-C04A-4EA3-8158-4F4452027A40}" type="slidenum">
              <a:rPr/>
              <a:pPr lvl="0"/>
              <a:t>7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14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5204222-2973-405F-A141-731B950FA7DB}" type="slidenum">
              <a:rPr/>
              <a:pPr lvl="0"/>
              <a:t>8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0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8DFF208-15D8-4CC3-821F-220EDF3B73BF}" type="slidenum">
              <a:rPr/>
              <a:pPr lvl="0"/>
              <a:t>9</a:t>
            </a:fld>
            <a:endParaRPr lang="tr-TR"/>
          </a:p>
        </p:txBody>
      </p:sp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27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3857-5649-45FE-A7C6-D6BAEBCB1E17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08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A691-D3CC-4D2D-933E-E2FB66EFEAF5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2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F7D-9533-4D7E-8659-C0AEF3DA203D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56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17D-F245-439C-830F-9A5829CE66E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06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2EE2-D9B4-48AC-8F2A-80D8FAAAEA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8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802-64E0-436B-8129-01877F76811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153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0F6-7F3B-44FD-9AB3-BEA14DD3F8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3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AF9-E68D-406C-A52E-AF8FDD2748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11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503E-798A-44FE-8C18-FADC791A448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32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8A3-9126-42F0-9A67-B2E0D30D9C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01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FBD-3FA2-45FD-949A-12DC702CC5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00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4B95-5206-4EF2-ACD3-1B07916F5E8A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00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BB40-952B-4C08-847A-9AFFDB2BE0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282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0082-80EB-4CA0-89BE-0114ECD3F9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909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0082-80EB-4CA0-89BE-0114ECD3F90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514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0082-80EB-4CA0-89BE-0114ECD3F9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818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0082-80EB-4CA0-89BE-0114ECD3F90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4133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0082-80EB-4CA0-89BE-0114ECD3F9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408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051-267D-419F-8CD6-AB095F0551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328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DAF-8C59-47B0-8E83-BEC2678F7362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72CD-254A-4323-BAEF-9FAF922C651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57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D2FC-F2B9-4E75-AA33-AD432A730327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72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8552-04EF-47D4-B827-3900CC13CE25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9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E8496-238B-4B60-B5BD-F0630BCB3F6B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49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D52-EBE1-4D49-A488-8AF7151F1B3E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88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0375-3F61-4CFE-BAE7-E2809A9D0C2D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03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66DF-3C40-4539-97BE-6B784A1C7CE1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6E8C-F09E-495F-A476-41196F28439A}" type="slidenum">
              <a:rPr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16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0082-80EB-4CA0-89BE-0114ECD3F904}" type="slidenum">
              <a:rPr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A852-3DF2-4D7A-AD46-92FF47DAF1D3}" type="datetimeFigureOut">
              <a:rPr lang="tr-TR" smtClean="0"/>
              <a:pPr/>
              <a:t>7.10.2015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A50082-80EB-4CA0-89BE-0114ECD3F9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9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 rot="39600">
            <a:off x="595634" y="1310874"/>
            <a:ext cx="7920720" cy="3191400"/>
          </a:xfrm>
          <a:prstGeom prst="rect">
            <a:avLst/>
          </a:prstGeom>
        </p:spPr>
        <p:txBody>
          <a:bodyPr vert="horz" wrap="square" lIns="90000" tIns="46800" rIns="90000" bIns="46800" fromWordArt="1" anchor="ctr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 Black" pitchFamily="16"/>
                <a:ea typeface="MS Gothic" pitchFamily="2"/>
                <a:cs typeface="Tahoma" pitchFamily="2"/>
              </a:defRPr>
            </a:pPr>
            <a:r>
              <a:rPr lang="tr-TR" sz="2400" b="0" i="0" u="none" strike="noStrike" kern="1200" baseline="0" dirty="0" smtClean="0">
                <a:ln w="9360">
                  <a:solidFill>
                    <a:srgbClr val="000000"/>
                  </a:solidFill>
                  <a:prstDash val="solid"/>
                  <a:miter/>
                </a:ln>
                <a:blipFill>
                  <a:blip r:embed="rId3"/>
                  <a:tile/>
                </a:blipFill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MS Gothic" pitchFamily="2"/>
                <a:cs typeface="Tahoma" pitchFamily="2"/>
              </a:rPr>
              <a:t>YATILI</a:t>
            </a:r>
            <a:r>
              <a:rPr lang="tr-TR" sz="2400" b="0" i="0" u="none" strike="noStrike" kern="1200" dirty="0" smtClean="0">
                <a:ln w="9360">
                  <a:solidFill>
                    <a:srgbClr val="000000"/>
                  </a:solidFill>
                  <a:prstDash val="solid"/>
                  <a:miter/>
                </a:ln>
                <a:blipFill>
                  <a:blip r:embed="rId3"/>
                  <a:tile/>
                </a:blipFill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MS Gothic" pitchFamily="2"/>
                <a:cs typeface="Tahoma" pitchFamily="2"/>
              </a:rPr>
              <a:t> BÖLGE ORTAOKULU    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 Black" pitchFamily="16"/>
                <a:ea typeface="MS Gothic" pitchFamily="2"/>
                <a:cs typeface="Tahoma" pitchFamily="2"/>
              </a:defRPr>
            </a:pPr>
            <a:r>
              <a:rPr lang="tr-TR" sz="2400" b="0" i="0" u="none" strike="noStrike" kern="1200" baseline="0" dirty="0" smtClean="0">
                <a:ln w="9360">
                  <a:solidFill>
                    <a:srgbClr val="000000"/>
                  </a:solidFill>
                  <a:prstDash val="solid"/>
                  <a:miter/>
                </a:ln>
                <a:blipFill>
                  <a:blip r:embed="rId3"/>
                  <a:tile/>
                </a:blipFill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MS Gothic" pitchFamily="2"/>
                <a:cs typeface="Tahoma" pitchFamily="2"/>
              </a:rPr>
              <a:t>2015-2016 </a:t>
            </a:r>
            <a:r>
              <a:rPr lang="tr-TR" sz="2400" b="0" i="0" u="none" strike="noStrike" kern="1200" baseline="0" dirty="0">
                <a:ln w="9360">
                  <a:solidFill>
                    <a:srgbClr val="000000"/>
                  </a:solidFill>
                  <a:prstDash val="solid"/>
                  <a:miter/>
                </a:ln>
                <a:blipFill>
                  <a:blip r:embed="rId3"/>
                  <a:tile/>
                </a:blipFill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MS Gothic" pitchFamily="2"/>
                <a:cs typeface="Tahoma" pitchFamily="2"/>
              </a:rPr>
              <a:t>EĞİTİM-ÖĞRETİM YILI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 Black" pitchFamily="16"/>
                <a:ea typeface="MS Gothic" pitchFamily="2"/>
                <a:cs typeface="Tahoma" pitchFamily="2"/>
              </a:defRPr>
            </a:pPr>
            <a:r>
              <a:rPr lang="tr-TR" sz="2400" b="0" i="0" u="none" strike="noStrike" kern="1200" baseline="0" dirty="0">
                <a:ln w="9360">
                  <a:solidFill>
                    <a:srgbClr val="000000"/>
                  </a:solidFill>
                  <a:prstDash val="solid"/>
                  <a:miter/>
                </a:ln>
                <a:blipFill>
                  <a:blip r:embed="rId3"/>
                  <a:tile/>
                </a:blipFill>
                <a:effectLst>
                  <a:outerShdw dist="152735" dir="2700000" algn="tl">
                    <a:srgbClr val="868686"/>
                  </a:outerShdw>
                </a:effectLst>
                <a:latin typeface="Arial Black" pitchFamily="18"/>
                <a:ea typeface="MS Gothic" pitchFamily="2"/>
                <a:cs typeface="Tahoma" pitchFamily="2"/>
              </a:rPr>
              <a:t>REHBERLİK SERVİSİ SEMİNERLERİ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96382" y="4947764"/>
            <a:ext cx="5112000" cy="1080360"/>
          </a:xfrm>
          <a:prstGeom prst="rect">
            <a:avLst/>
          </a:prstGeom>
          <a:scene3d>
            <a:camera prst="legacyPerspectiveBottomRight">
              <a:rot lat="600000" lon="194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1">
            <a:prstTxWarp prst="textPlain">
              <a:avLst/>
            </a:prstTxWarp>
            <a:noAutofit/>
            <a:scene3d>
              <a:camera prst="legacyPerspectiveBottomRight">
                <a:rot lat="600000" lon="194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 Black" pitchFamily="16"/>
                <a:ea typeface="MS Gothic" pitchFamily="2"/>
                <a:cs typeface="Tahoma" pitchFamily="2"/>
              </a:defRPr>
            </a:pPr>
            <a:r>
              <a:rPr lang="tr-TR" sz="2400" b="0" i="0" u="none" strike="noStrike" kern="1200" baseline="0" dirty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latin typeface="Arial Black" pitchFamily="18"/>
                <a:ea typeface="MS Gothic" pitchFamily="2"/>
                <a:cs typeface="Tahoma" pitchFamily="2"/>
              </a:rPr>
              <a:t>ÖFKE VE ÖFKE KONTROLÜ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1054" y="1653430"/>
            <a:ext cx="8888399" cy="5151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Duyguların kontrolü bir anlamda </a:t>
            </a:r>
            <a:endParaRPr lang="tr-TR" sz="4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doyumun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ertelenmesidir.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Amaç, gelecekte daha büyük </a:t>
            </a: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doyum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elde etmektir.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Duyguları kontrol etmede önemli </a:t>
            </a: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olan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duyguları bastırmak değil, dengelemektir</a:t>
            </a: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.</a:t>
            </a:r>
            <a:endParaRPr lang="tr-TR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2128" y="1595155"/>
            <a:ext cx="7903872" cy="600018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CC"/>
                </a:solidFill>
                <a:latin typeface="Calibri" pitchFamily="34"/>
                <a:ea typeface="Microsoft YaHei" pitchFamily="2"/>
                <a:cs typeface="Mangal" pitchFamily="2"/>
              </a:rPr>
              <a:t>Duygularımı kontrole ederken ölçüm </a:t>
            </a:r>
            <a:endParaRPr lang="tr-TR" sz="4000" b="0" i="0" u="none" strike="noStrike" baseline="0" dirty="0" smtClean="0">
              <a:ln>
                <a:noFill/>
              </a:ln>
              <a:solidFill>
                <a:srgbClr val="0000CC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CC"/>
                </a:solidFill>
                <a:latin typeface="Calibri" pitchFamily="34"/>
                <a:ea typeface="Microsoft YaHei" pitchFamily="2"/>
                <a:cs typeface="Mangal" pitchFamily="2"/>
              </a:rPr>
              <a:t>ne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CC"/>
                </a:solidFill>
                <a:latin typeface="Calibri" pitchFamily="34"/>
                <a:ea typeface="Microsoft YaHei" pitchFamily="2"/>
                <a:cs typeface="Mangal" pitchFamily="2"/>
              </a:rPr>
              <a:t>olmalı?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40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    Fazla bastırma               Kontrolden çıkma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32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      Donukluk                      Kronik rahatsızlıklar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32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***</a:t>
            </a:r>
            <a:r>
              <a:rPr lang="tr-TR" sz="32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Duygusal zeka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bu aşamada devreye girer!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32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32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40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Düz Bağlayıcı 2"/>
          <p:cNvSpPr/>
          <p:nvPr/>
        </p:nvSpPr>
        <p:spPr>
          <a:xfrm flipH="1">
            <a:off x="2384064" y="2555999"/>
            <a:ext cx="1800000" cy="79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Düz Bağlayıcı 3"/>
          <p:cNvSpPr/>
          <p:nvPr/>
        </p:nvSpPr>
        <p:spPr>
          <a:xfrm>
            <a:off x="4752000" y="2555999"/>
            <a:ext cx="1728000" cy="79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Düz Bağlayıcı 4"/>
          <p:cNvSpPr/>
          <p:nvPr/>
        </p:nvSpPr>
        <p:spPr>
          <a:xfrm>
            <a:off x="1953938" y="3947249"/>
            <a:ext cx="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Düz Bağlayıcı 5"/>
          <p:cNvSpPr/>
          <p:nvPr/>
        </p:nvSpPr>
        <p:spPr>
          <a:xfrm>
            <a:off x="6481927" y="3983249"/>
            <a:ext cx="0" cy="575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6522" y="1130817"/>
            <a:ext cx="8983440" cy="5540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1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Duygusal zeka nedir?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endParaRPr lang="tr-TR" sz="36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Son yıllarda ise, “bilişsel zekanın”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(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IQ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= </a:t>
            </a:r>
            <a:r>
              <a:rPr lang="tr-TR" sz="36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Intelligence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Quotient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) tek başına 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insan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zeka düzeyini yansıtmadığı ileri sürülmüş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başkalarını anlayabilme ve insan ilişkilerinde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akılcı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davranmayı kapsayan “duygusal zeka”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(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EQ) (</a:t>
            </a:r>
            <a:r>
              <a:rPr lang="tr-TR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Emotionel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Quotient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)kavramı ortaya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atılmıştır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7080" y="1152000"/>
            <a:ext cx="9230400" cy="51447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4000" b="1" i="0" u="none" strike="noStrike" baseline="0" dirty="0">
              <a:ln>
                <a:noFill/>
              </a:ln>
              <a:solidFill>
                <a:srgbClr val="CC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4000" b="1" i="0" u="none" strike="noStrike" baseline="0" dirty="0">
              <a:ln>
                <a:noFill/>
              </a:ln>
              <a:solidFill>
                <a:srgbClr val="CC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Duygusal zeka, 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kişinin kendi </a:t>
            </a: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duygularını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bilmesi, anlaması, yönetebilmesi, </a:t>
            </a:r>
            <a:endParaRPr lang="tr-TR" sz="4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diğerlerinin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de duygularını </a:t>
            </a: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anlayabilmesi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ve onlarla etkili ilişkiler kurabilmesidir.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6152" y="1950491"/>
            <a:ext cx="8640000" cy="447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1" i="0" u="none" strike="noStrike" baseline="0" dirty="0">
                <a:ln>
                  <a:noFill/>
                </a:ln>
                <a:solidFill>
                  <a:srgbClr val="0000CC"/>
                </a:solidFill>
                <a:latin typeface="Calibri" pitchFamily="34"/>
                <a:ea typeface="Microsoft YaHei" pitchFamily="2"/>
                <a:cs typeface="Mangal" pitchFamily="2"/>
              </a:rPr>
              <a:t>Duygusal zekası düşük olan birey nasıl davranır?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3200" b="1" i="0" u="none" strike="noStrike" baseline="0" dirty="0">
              <a:ln>
                <a:noFill/>
              </a:ln>
              <a:solidFill>
                <a:srgbClr val="0000CC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*Duygularının farkına varamaz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*Duygularının anlamını doğru yorumlayamaz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*Kontrolden çıkan duygularının baskısın hisseder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*Yoğun stres altındadır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*Dikkatini toplamakta güçlük çeker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*Doğru kararlar veremez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*Öğrenmekte ve hatırlamakta zorlanır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4000" y="1410186"/>
            <a:ext cx="8928000" cy="4477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1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Duygusal zekası yüksek olan birey nasıl davranır?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1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*İçinde bulunduğu ruh halini daha iyi anlar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*Dışarıdan gelen sinyalleri doğru olarak yorumlar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*Olumsuz duygular hissederse bunları </a:t>
            </a: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değiştirmeye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çalışır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*Kendini iyi tanır</a:t>
            </a: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, sonradan 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pişman olacağı </a:t>
            </a: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kararlar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vermez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*İş ve özel yaşamı dengelidir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19050" y="1158875"/>
            <a:ext cx="9124950" cy="5446713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 hangingPunct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*Öfke son derece doğaldır</a:t>
            </a:r>
            <a:b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*Belli bir düzeyde normal kabul edilir </a:t>
            </a:r>
            <a:r>
              <a:rPr lang="tr-TR" sz="3600" dirty="0" smtClean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/>
            </a:r>
            <a:br>
              <a:rPr lang="tr-TR" sz="3600" dirty="0" smtClean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 smtClean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*</a:t>
            </a: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Yaşanması gereken bir duygudur</a:t>
            </a:r>
            <a:b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*Başka canlılarda da gözlenir</a:t>
            </a:r>
            <a:b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*Sosyalleşme sürecinde şekillenir</a:t>
            </a:r>
            <a:b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/>
            </a:r>
            <a:b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&lt;Kontrol edilebilir  </a:t>
            </a:r>
            <a:r>
              <a:rPr lang="tr-TR" sz="3600" dirty="0" smtClean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/>
            </a:r>
            <a:br>
              <a:rPr lang="tr-TR" sz="3600" dirty="0" smtClean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 smtClean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&lt;</a:t>
            </a: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Bastırılabilir</a:t>
            </a:r>
            <a:b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&lt;Anlatılabilir          </a:t>
            </a:r>
            <a:b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3600" dirty="0" smtClean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&lt;</a:t>
            </a:r>
            <a:r>
              <a:rPr lang="tr-TR" sz="36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Dindirilebilir</a:t>
            </a:r>
          </a:p>
        </p:txBody>
      </p:sp>
      <p:pic>
        <p:nvPicPr>
          <p:cNvPr id="3" name="Picture 4" descr="angerj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93684" y="3881966"/>
            <a:ext cx="3492720" cy="25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85757" y="1590490"/>
            <a:ext cx="8280000" cy="50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Ne zaman öfkeleniriz?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•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Çıkmazda hissettiğimizde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• Anlaşılmadığımızı hissettiğimizde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• Engellendiğimizde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• Tehdit algıladığımızda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• Benliğimize direkt saldırıldığında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• Bizim için önemli olan şeylere saldırıldığında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64338" y="1393490"/>
            <a:ext cx="8347662" cy="486564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Öfke iyi bir şey midir?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&lt;Öfke, sınırlarımızı bildirmemizi ve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haklarımızı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korumamızı sağlar.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endParaRPr lang="tr-TR" sz="36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&lt;Eğer öfke “haklı” bir nedene 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dayanıyorsa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ve uygun bir şekilde ifade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edildiyse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olumludur.</a:t>
            </a:r>
          </a:p>
        </p:txBody>
      </p:sp>
      <p:pic>
        <p:nvPicPr>
          <p:cNvPr id="3" name="Picture 4" descr="images[4]SEÇ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544000" y="4248000"/>
            <a:ext cx="3168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500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ÖFKE SALDIRGANLIK İLİŞKİSİ    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0" y="1905000"/>
            <a:ext cx="4202113" cy="419100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tr-TR" sz="320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Saldırganlık öfkeyle ilişkilidir, ama onunla aynı şey değildir.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20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Saldırganlık bir davranış, öfke ise bir duygu ifadesidir.</a:t>
            </a:r>
          </a:p>
        </p:txBody>
      </p:sp>
      <p:pic>
        <p:nvPicPr>
          <p:cNvPr id="4" name="Picture 2" descr="C:\Users\g\Desktop\imagesCATX80LR.jpg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86240" y="1928879"/>
            <a:ext cx="3357720" cy="453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1148" y="1028158"/>
            <a:ext cx="8783582" cy="22118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800">
                <a:latin typeface="Calibri" pitchFamily="34"/>
              </a:defRPr>
            </a:pPr>
            <a:r>
              <a:rPr lang="tr-TR" sz="4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İnsanın dört temel duygusu </a:t>
            </a:r>
            <a:r>
              <a:rPr lang="tr-TR" sz="4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olduğu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800">
                <a:latin typeface="Calibri" pitchFamily="34"/>
              </a:defRPr>
            </a:pPr>
            <a:r>
              <a:rPr lang="tr-TR" sz="4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4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kabul edilir: Üzüntü,  korku, </a:t>
            </a:r>
            <a:r>
              <a:rPr lang="tr-TR" sz="4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sevinç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800">
                <a:latin typeface="Calibri" pitchFamily="34"/>
              </a:defRPr>
            </a:pPr>
            <a:r>
              <a:rPr lang="tr-TR" sz="4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4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ve öfke.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10040" y="3980160"/>
            <a:ext cx="143064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lum bright="-50000"/>
            <a:alphaModFix/>
          </a:blip>
          <a:srcRect/>
          <a:stretch>
            <a:fillRect/>
          </a:stretch>
        </p:blipFill>
        <p:spPr>
          <a:xfrm>
            <a:off x="6979337" y="3980160"/>
            <a:ext cx="1688146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2513494" y="3953530"/>
            <a:ext cx="1584000" cy="139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lum bright="-50000"/>
            <a:alphaModFix/>
          </a:blip>
          <a:srcRect/>
          <a:stretch>
            <a:fillRect/>
          </a:stretch>
        </p:blipFill>
        <p:spPr>
          <a:xfrm>
            <a:off x="4632939" y="3947039"/>
            <a:ext cx="1810953" cy="1401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0" y="549275"/>
            <a:ext cx="8229600" cy="5546725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272880" lvl="0" indent="-272880" algn="ctr">
              <a:lnSpc>
                <a:spcPct val="100000"/>
              </a:lnSpc>
              <a:spcBef>
                <a:spcPts val="998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tr-TR" sz="2400" b="1" u="sng">
              <a:solidFill>
                <a:srgbClr val="FF5050"/>
              </a:solidFill>
              <a:latin typeface="Constantia" pitchFamily="18"/>
              <a:cs typeface="Times New Roman" pitchFamily="18"/>
            </a:endParaRPr>
          </a:p>
          <a:p>
            <a:pPr marL="272880" lvl="0" indent="-272880" algn="ctr">
              <a:lnSpc>
                <a:spcPct val="100000"/>
              </a:lnSpc>
              <a:spcBef>
                <a:spcPts val="598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tr-TR" sz="2400">
              <a:solidFill>
                <a:srgbClr val="000000"/>
              </a:solidFill>
              <a:latin typeface="Constantia" pitchFamily="18"/>
              <a:cs typeface="Times New Roman" pitchFamily="18"/>
            </a:endParaRPr>
          </a:p>
          <a:p>
            <a:pPr marL="272880" lvl="0" indent="-272880" algn="ctr">
              <a:lnSpc>
                <a:spcPct val="100000"/>
              </a:lnSpc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sz="2400">
                <a:solidFill>
                  <a:srgbClr val="000000"/>
                </a:solidFill>
                <a:latin typeface="Constantia" pitchFamily="18"/>
                <a:cs typeface="Times New Roman" pitchFamily="18"/>
              </a:rPr>
              <a:t> </a:t>
            </a: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Herhangi bir kimse öfkelenebilir. Bu kolaydır.</a:t>
            </a:r>
          </a:p>
          <a:p>
            <a:pPr marL="272880" lvl="0" indent="-272880" algn="ctr">
              <a:lnSpc>
                <a:spcPct val="100000"/>
              </a:lnSpc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Ne var ki;</a:t>
            </a:r>
          </a:p>
          <a:p>
            <a:pPr marL="272880" lvl="0" indent="-272880" algn="ctr">
              <a:lnSpc>
                <a:spcPct val="100000"/>
              </a:lnSpc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doğru insana</a:t>
            </a:r>
          </a:p>
          <a:p>
            <a:pPr marL="272880" lvl="0" indent="-272880" algn="ctr">
              <a:lnSpc>
                <a:spcPct val="100000"/>
              </a:lnSpc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doğru derecede</a:t>
            </a:r>
          </a:p>
          <a:p>
            <a:pPr marL="272880" lvl="0" indent="-272880" algn="ctr">
              <a:lnSpc>
                <a:spcPct val="100000"/>
              </a:lnSpc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doğru zamanda</a:t>
            </a:r>
          </a:p>
          <a:p>
            <a:pPr marL="272880" lvl="0" indent="-272880" algn="ctr">
              <a:lnSpc>
                <a:spcPct val="100000"/>
              </a:lnSpc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doğru maksatla</a:t>
            </a:r>
          </a:p>
          <a:p>
            <a:pPr marL="272880" lvl="0" indent="-272880" algn="ctr">
              <a:lnSpc>
                <a:spcPct val="100000"/>
              </a:lnSpc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doğru biçimde öfkelenmek</a:t>
            </a:r>
            <a:r>
              <a:rPr lang="tr-TR" b="1">
                <a:solidFill>
                  <a:srgbClr val="000000"/>
                </a:solidFill>
                <a:latin typeface="Constantia" pitchFamily="18"/>
                <a:cs typeface="Times New Roman" pitchFamily="18"/>
              </a:rPr>
              <a:t>,</a:t>
            </a:r>
          </a:p>
          <a:p>
            <a:pPr marL="272880" lvl="0" indent="-272880" algn="ctr">
              <a:lnSpc>
                <a:spcPct val="100000"/>
              </a:lnSpc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b="1">
                <a:solidFill>
                  <a:srgbClr val="000000"/>
                </a:solidFill>
                <a:latin typeface="Constantia" pitchFamily="18"/>
                <a:cs typeface="Times New Roman" pitchFamily="18"/>
              </a:rPr>
              <a:t>                       i</a:t>
            </a: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şte bu </a:t>
            </a:r>
            <a:r>
              <a:rPr lang="tr-TR" b="1">
                <a:solidFill>
                  <a:srgbClr val="000000"/>
                </a:solidFill>
                <a:latin typeface="Constantia" pitchFamily="18"/>
                <a:cs typeface="Times New Roman" pitchFamily="18"/>
              </a:rPr>
              <a:t>kolay değildir</a:t>
            </a: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.</a:t>
            </a:r>
            <a:r>
              <a:rPr lang="tr-TR" b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    </a:t>
            </a:r>
            <a:r>
              <a:rPr lang="tr-TR" b="1">
                <a:solidFill>
                  <a:srgbClr val="000000"/>
                </a:solidFill>
                <a:latin typeface="Arial Unicode MS" pitchFamily="34"/>
                <a:cs typeface="Times New Roman" pitchFamily="18"/>
              </a:rPr>
              <a:t> </a:t>
            </a:r>
            <a:r>
              <a:rPr lang="tr-TR" b="1">
                <a:solidFill>
                  <a:srgbClr val="FF5050"/>
                </a:solidFill>
                <a:latin typeface="Arial Unicode MS" pitchFamily="34"/>
                <a:cs typeface="Times New Roman" pitchFamily="18"/>
              </a:rPr>
              <a:t>ARİSTO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/>
          <p:cNvSpPr/>
          <p:nvPr/>
        </p:nvSpPr>
        <p:spPr>
          <a:xfrm>
            <a:off x="2268360" y="2421000"/>
            <a:ext cx="3383280" cy="2879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4"/>
              <a:gd name="f8" fmla="val 4340"/>
              <a:gd name="f9" fmla="val 9722"/>
              <a:gd name="f10" fmla="val 1887"/>
              <a:gd name="f11" fmla="val 8548"/>
              <a:gd name="f12" fmla="val 6383"/>
              <a:gd name="f13" fmla="val 4503"/>
              <a:gd name="f14" fmla="val 3626"/>
              <a:gd name="f15" fmla="val 5373"/>
              <a:gd name="f16" fmla="val 7816"/>
              <a:gd name="f17" fmla="val 1174"/>
              <a:gd name="f18" fmla="val 8270"/>
              <a:gd name="f19" fmla="val 3934"/>
              <a:gd name="f20" fmla="val 11592"/>
              <a:gd name="f21" fmla="val 12875"/>
              <a:gd name="f22" fmla="val 3329"/>
              <a:gd name="f23" fmla="val 15372"/>
              <a:gd name="f24" fmla="val 1283"/>
              <a:gd name="f25" fmla="val 17824"/>
              <a:gd name="f26" fmla="val 4804"/>
              <a:gd name="f27" fmla="val 18239"/>
              <a:gd name="f28" fmla="val 4918"/>
              <a:gd name="f29" fmla="val 7525"/>
              <a:gd name="f30" fmla="val 18125"/>
              <a:gd name="f31" fmla="val 8698"/>
              <a:gd name="f32" fmla="val 19712"/>
              <a:gd name="f33" fmla="val 9871"/>
              <a:gd name="f34" fmla="val 17371"/>
              <a:gd name="f35" fmla="val 11614"/>
              <a:gd name="f36" fmla="val 18844"/>
              <a:gd name="f37" fmla="val 12178"/>
              <a:gd name="f38" fmla="val 15937"/>
              <a:gd name="f39" fmla="val 14943"/>
              <a:gd name="f40" fmla="val 14640"/>
              <a:gd name="f41" fmla="val 14348"/>
              <a:gd name="f42" fmla="val 18878"/>
              <a:gd name="f43" fmla="val 15632"/>
              <a:gd name="f44" fmla="val 16382"/>
              <a:gd name="f45" fmla="val 12311"/>
              <a:gd name="f46" fmla="val 18270"/>
              <a:gd name="f47" fmla="val 11292"/>
              <a:gd name="f48" fmla="val 16986"/>
              <a:gd name="f49" fmla="val 9404"/>
              <a:gd name="f50" fmla="val 6646"/>
              <a:gd name="f51" fmla="val 6533"/>
              <a:gd name="f52" fmla="val 18005"/>
              <a:gd name="f53" fmla="val 3172"/>
              <a:gd name="f54" fmla="val 14524"/>
              <a:gd name="f55" fmla="val 5778"/>
              <a:gd name="f56" fmla="val 14789"/>
              <a:gd name="f57" fmla="+- 0 0 0"/>
              <a:gd name="f58" fmla="*/ f3 1 21600"/>
              <a:gd name="f59" fmla="*/ f4 1 21600"/>
              <a:gd name="f60" fmla="*/ f57 f0 1"/>
              <a:gd name="f61" fmla="*/ 5400 f58 1"/>
              <a:gd name="f62" fmla="*/ 14160 f58 1"/>
              <a:gd name="f63" fmla="*/ 15290 f59 1"/>
              <a:gd name="f64" fmla="*/ 6570 f59 1"/>
              <a:gd name="f65" fmla="*/ 9722 f58 1"/>
              <a:gd name="f66" fmla="*/ 1887 f59 1"/>
              <a:gd name="f67" fmla="*/ f60 1 f2"/>
              <a:gd name="f68" fmla="*/ 0 f58 1"/>
              <a:gd name="f69" fmla="*/ 12875 f59 1"/>
              <a:gd name="f70" fmla="*/ 11614 f58 1"/>
              <a:gd name="f71" fmla="*/ 18844 f59 1"/>
              <a:gd name="f72" fmla="*/ 21600 f58 1"/>
              <a:gd name="f73" fmla="*/ 6646 f59 1"/>
              <a:gd name="f74" fmla="+- f6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65" y="f66"/>
              </a:cxn>
              <a:cxn ang="f74">
                <a:pos x="f68" y="f69"/>
              </a:cxn>
              <a:cxn ang="f74">
                <a:pos x="f70" y="f71"/>
              </a:cxn>
              <a:cxn ang="f74">
                <a:pos x="f72" y="f73"/>
              </a:cxn>
            </a:cxnLst>
            <a:rect l="f61" t="f64" r="f62" b="f63"/>
            <a:pathLst>
              <a:path w="21600" h="21600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5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6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34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6" y="f50"/>
                </a:lnTo>
                <a:lnTo>
                  <a:pt x="f44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"/>
                </a:lnTo>
                <a:lnTo>
                  <a:pt x="f7" y="f8"/>
                </a:lnTo>
                <a:close/>
              </a:path>
            </a:pathLst>
          </a:custGeom>
          <a:solidFill>
            <a:srgbClr val="0F6FC6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Unvan 2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5000">
                <a:solidFill>
                  <a:srgbClr val="0070C0"/>
                </a:solidFill>
                <a:latin typeface="Comic Sans MS" pitchFamily="66"/>
                <a:ea typeface="Microsoft YaHei" pitchFamily="2"/>
              </a:rPr>
              <a:t>Öfke ile Birlikte….</a:t>
            </a:r>
          </a:p>
        </p:txBody>
      </p:sp>
      <p:sp>
        <p:nvSpPr>
          <p:cNvPr id="4" name="Text Box 4"/>
          <p:cNvSpPr/>
          <p:nvPr/>
        </p:nvSpPr>
        <p:spPr>
          <a:xfrm>
            <a:off x="1829464" y="2048045"/>
            <a:ext cx="28800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KIZGINLIK</a:t>
            </a:r>
          </a:p>
        </p:txBody>
      </p:sp>
      <p:sp>
        <p:nvSpPr>
          <p:cNvPr id="5" name="Text Box 5"/>
          <p:cNvSpPr/>
          <p:nvPr/>
        </p:nvSpPr>
        <p:spPr>
          <a:xfrm>
            <a:off x="826920" y="2781360"/>
            <a:ext cx="28800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KAYGI</a:t>
            </a:r>
          </a:p>
        </p:txBody>
      </p:sp>
      <p:sp>
        <p:nvSpPr>
          <p:cNvPr id="6" name="Text Box 6"/>
          <p:cNvSpPr/>
          <p:nvPr/>
        </p:nvSpPr>
        <p:spPr>
          <a:xfrm>
            <a:off x="684359" y="3716280"/>
            <a:ext cx="28796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KİN</a:t>
            </a:r>
          </a:p>
        </p:txBody>
      </p:sp>
      <p:sp>
        <p:nvSpPr>
          <p:cNvPr id="7" name="Text Box 7"/>
          <p:cNvSpPr/>
          <p:nvPr/>
        </p:nvSpPr>
        <p:spPr>
          <a:xfrm>
            <a:off x="5651640" y="2781360"/>
            <a:ext cx="28796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NEFRET</a:t>
            </a:r>
          </a:p>
        </p:txBody>
      </p:sp>
      <p:sp>
        <p:nvSpPr>
          <p:cNvPr id="8" name="Text Box 8"/>
          <p:cNvSpPr/>
          <p:nvPr/>
        </p:nvSpPr>
        <p:spPr>
          <a:xfrm>
            <a:off x="4932360" y="4581360"/>
            <a:ext cx="28796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DÜŞMANLIK</a:t>
            </a:r>
          </a:p>
        </p:txBody>
      </p:sp>
      <p:sp>
        <p:nvSpPr>
          <p:cNvPr id="9" name="Text Box 9"/>
          <p:cNvSpPr/>
          <p:nvPr/>
        </p:nvSpPr>
        <p:spPr>
          <a:xfrm>
            <a:off x="5508720" y="3716280"/>
            <a:ext cx="287964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İNTİKAM</a:t>
            </a:r>
          </a:p>
        </p:txBody>
      </p:sp>
      <p:sp>
        <p:nvSpPr>
          <p:cNvPr id="10" name="Text Box 10"/>
          <p:cNvSpPr/>
          <p:nvPr/>
        </p:nvSpPr>
        <p:spPr>
          <a:xfrm>
            <a:off x="539640" y="4869000"/>
            <a:ext cx="28800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BAĞIRMA</a:t>
            </a:r>
          </a:p>
        </p:txBody>
      </p:sp>
      <p:sp>
        <p:nvSpPr>
          <p:cNvPr id="11" name="Text Box 11"/>
          <p:cNvSpPr/>
          <p:nvPr/>
        </p:nvSpPr>
        <p:spPr>
          <a:xfrm>
            <a:off x="2556000" y="5445000"/>
            <a:ext cx="417672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Duyguları yaşarız…</a:t>
            </a:r>
          </a:p>
        </p:txBody>
      </p:sp>
      <p:sp>
        <p:nvSpPr>
          <p:cNvPr id="12" name="Text Box 12"/>
          <p:cNvSpPr/>
          <p:nvPr/>
        </p:nvSpPr>
        <p:spPr>
          <a:xfrm>
            <a:off x="3059279" y="3716280"/>
            <a:ext cx="187164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22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b="1" i="0" u="none" strike="noStrike" baseline="0">
                <a:ln>
                  <a:noFill/>
                </a:ln>
                <a:solidFill>
                  <a:srgbClr val="FF5050"/>
                </a:solidFill>
                <a:latin typeface="Tahoma" pitchFamily="34"/>
                <a:ea typeface="Microsoft YaHei" pitchFamily="2"/>
                <a:cs typeface="Mangal" pitchFamily="2"/>
              </a:rPr>
              <a:t>ÖFKE</a:t>
            </a:r>
          </a:p>
        </p:txBody>
      </p:sp>
      <p:sp>
        <p:nvSpPr>
          <p:cNvPr id="13" name="Text Box 14"/>
          <p:cNvSpPr/>
          <p:nvPr/>
        </p:nvSpPr>
        <p:spPr>
          <a:xfrm>
            <a:off x="4716360" y="1988999"/>
            <a:ext cx="288000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HİDDET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5000">
                <a:solidFill>
                  <a:srgbClr val="FF5050"/>
                </a:solidFill>
                <a:latin typeface="Calibri" pitchFamily="34"/>
                <a:ea typeface="Microsoft YaHei" pitchFamily="2"/>
              </a:rPr>
              <a:t>ATASÖZLERİMİZ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  <a:noFill/>
          <a:ln w="9360" cap="sq">
            <a:solidFill>
              <a:srgbClr val="DBF5F9"/>
            </a:solidFill>
            <a:prstDash val="solid"/>
            <a:miter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b="1" i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</a:rPr>
              <a:t/>
            </a:r>
            <a:br>
              <a:rPr lang="tr-TR" b="1" i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</a:rPr>
            </a:br>
            <a:r>
              <a:rPr lang="tr-TR" sz="2600" i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</a:rPr>
              <a:t>“</a:t>
            </a: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Öfkeyle kalkan, zararla oturur”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“Öfke gelir gider, kelle gider gelmez!”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“Öfke baldan tatlıdır!”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“Öfkede akıl olmaz!”</a:t>
            </a:r>
          </a:p>
        </p:txBody>
      </p:sp>
      <p:pic>
        <p:nvPicPr>
          <p:cNvPr id="4" name="Picture 4" descr="images[17]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443640" y="4149719"/>
            <a:ext cx="1944720" cy="208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914400" y="1239838"/>
            <a:ext cx="8229600" cy="479425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 </a:t>
            </a:r>
            <a:r>
              <a:rPr lang="en-US" sz="3600" b="1" dirty="0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Öfke</a:t>
            </a:r>
            <a:r>
              <a:rPr lang="en-US" sz="3600" b="1" dirty="0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  </a:t>
            </a:r>
            <a:r>
              <a:rPr lang="en-US" sz="3600" b="1" dirty="0" err="1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ve</a:t>
            </a:r>
            <a:r>
              <a:rPr lang="en-US" sz="3600" b="1" dirty="0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  </a:t>
            </a:r>
            <a:r>
              <a:rPr lang="en-US" sz="3600" b="1" dirty="0" err="1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Fizyolojik</a:t>
            </a:r>
            <a:r>
              <a:rPr lang="en-US" sz="3600" b="1" dirty="0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  </a:t>
            </a:r>
            <a:r>
              <a:rPr lang="en-US" sz="3600" b="1" dirty="0" err="1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Tepkiler</a:t>
            </a:r>
            <a:r>
              <a:rPr lang="en-US" sz="3600" b="1" dirty="0">
                <a:solidFill>
                  <a:srgbClr val="CC0099"/>
                </a:solidFill>
                <a:latin typeface="Calibri" pitchFamily="34"/>
                <a:ea typeface="Microsoft YaHei" pitchFamily="2"/>
              </a:rPr>
              <a:t>: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0" y="2159000"/>
            <a:ext cx="8229600" cy="4389438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Kan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şekerinin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yükselmesi</a:t>
            </a:r>
            <a:endParaRPr lang="en-US" sz="2600" dirty="0">
              <a:solidFill>
                <a:srgbClr val="000000"/>
              </a:solidFill>
              <a:latin typeface="Constantia" pitchFamily="18"/>
              <a:ea typeface="Microsoft YaHei" pitchFamily="2"/>
            </a:endParaRP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Nabzın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ve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kan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basıncının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artması</a:t>
            </a:r>
            <a:endParaRPr lang="en-US" sz="2600" dirty="0">
              <a:solidFill>
                <a:srgbClr val="000000"/>
              </a:solidFill>
              <a:latin typeface="Constantia" pitchFamily="18"/>
              <a:ea typeface="Microsoft YaHei" pitchFamily="2"/>
            </a:endParaRP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Sık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sık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ve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zor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nefes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alma	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 </a:t>
            </a:r>
            <a:r>
              <a:rPr lang="tr-TR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Baş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ağrısı</a:t>
            </a:r>
            <a:endParaRPr lang="en-US" sz="2600" dirty="0">
              <a:solidFill>
                <a:srgbClr val="000000"/>
              </a:solidFill>
              <a:latin typeface="Constantia" pitchFamily="18"/>
              <a:ea typeface="Microsoft YaHei" pitchFamily="2"/>
            </a:endParaRP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 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Kas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ağrıları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sırt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boyun</a:t>
            </a:r>
            <a:endParaRPr lang="en-US" sz="2600" dirty="0">
              <a:solidFill>
                <a:srgbClr val="000000"/>
              </a:solidFill>
              <a:latin typeface="Constantia" pitchFamily="18"/>
              <a:ea typeface="Microsoft YaHei" pitchFamily="2"/>
            </a:endParaRPr>
          </a:p>
          <a:p>
            <a:pPr marL="272880" lvl="0" indent="-272880">
              <a:lnSpc>
                <a:spcPct val="100000"/>
              </a:lnSpc>
              <a:spcBef>
                <a:spcPts val="649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    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ağrıları</a:t>
            </a:r>
            <a:endParaRPr lang="en-US" sz="2600" dirty="0">
              <a:solidFill>
                <a:srgbClr val="000000"/>
              </a:solidFill>
              <a:latin typeface="Constantia" pitchFamily="18"/>
              <a:ea typeface="Microsoft YaHei" pitchFamily="2"/>
            </a:endParaRP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 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Psikosomatik</a:t>
            </a:r>
            <a:r>
              <a:rPr lang="en-US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rahatsızlıklar</a:t>
            </a:r>
            <a:endParaRPr lang="en-US" sz="2600" dirty="0">
              <a:solidFill>
                <a:srgbClr val="000000"/>
              </a:solidFill>
              <a:latin typeface="Constantia" pitchFamily="18"/>
              <a:ea typeface="Microsoft YaHei" pitchFamily="2"/>
            </a:endParaRP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Vücut ve zihin “savaş ya da kaç “                                 tepkisi için hazırdır.</a:t>
            </a:r>
          </a:p>
        </p:txBody>
      </p:sp>
      <p:pic>
        <p:nvPicPr>
          <p:cNvPr id="4" name="Picture 4" descr="anger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285959" y="3311999"/>
            <a:ext cx="2303640" cy="18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758825" y="739120"/>
            <a:ext cx="8385175" cy="955675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5000" dirty="0">
                <a:solidFill>
                  <a:srgbClr val="FF5050"/>
                </a:solidFill>
                <a:latin typeface="Comic Sans MS" pitchFamily="66"/>
                <a:ea typeface="Microsoft YaHei" pitchFamily="2"/>
              </a:rPr>
              <a:t>Öfkelendiğimizde…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149024" y="1804741"/>
            <a:ext cx="6346825" cy="43497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SUSABİLİRİZ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SALDIRABİLİRİZ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BASTIRABİLİRİZ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ANLATABİLİRİZ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UNUTABİLİRİZ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GİZLEYEBİLİRİZ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BAĞIRABİLİRİZ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AĞLAYABİLİRİZ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YÜZLEŞEBİLİRİZ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ÖFKEMİZİ KONROL EDEBİLİRİZ…</a:t>
            </a:r>
          </a:p>
          <a:p>
            <a:pPr marL="272880" lvl="0" indent="-272880"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tr-TR" b="1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0" lvl="0" indent="0">
              <a:spcBef>
                <a:spcPts val="697"/>
              </a:spcBef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tr-TR" b="1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546940" y="2024632"/>
            <a:ext cx="2857320" cy="18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546940" y="4288304"/>
            <a:ext cx="2857320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05454" y="1783065"/>
            <a:ext cx="5472000" cy="3414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Susup içine atmak,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bazı hastalıklara ve  hatta ilerde daha büyük öfke patlamalarına neden olabileceğinden, uygun bir yöntem değildir.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832000" y="1285919"/>
            <a:ext cx="2808000" cy="231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903999" y="4002479"/>
            <a:ext cx="2808000" cy="197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7" y="1286378"/>
            <a:ext cx="5759182" cy="50153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Saldırgan davranışlar;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endParaRPr lang="tr-TR" sz="3200" b="1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*Fiziksel tepkiler vermek (vurma, </a:t>
            </a:r>
            <a:endParaRPr lang="tr-TR" sz="3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cisim 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atma vb.)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endParaRPr lang="tr-TR" sz="32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*Sözel tepkiler vermek (</a:t>
            </a: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küfür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etme, aşağılayıcı söz söyleme </a:t>
            </a:r>
            <a:endParaRPr lang="tr-TR" sz="3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vb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.) iletişim ve ilişkilerin </a:t>
            </a:r>
            <a:endParaRPr lang="tr-TR" sz="3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bozulmasına 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yol açacağından</a:t>
            </a: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uygun bir yöntem değildir.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040192" y="1986470"/>
            <a:ext cx="2917115" cy="180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lum bright="-50000"/>
            <a:alphaModFix/>
          </a:blip>
          <a:srcRect/>
          <a:stretch>
            <a:fillRect/>
          </a:stretch>
        </p:blipFill>
        <p:spPr>
          <a:xfrm>
            <a:off x="6040192" y="4494122"/>
            <a:ext cx="2917115" cy="20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0" y="3024188"/>
            <a:ext cx="7848600" cy="2062162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6600">
                <a:solidFill>
                  <a:srgbClr val="FF5050"/>
                </a:solidFill>
                <a:latin typeface="Comic Sans MS" pitchFamily="66"/>
                <a:ea typeface="Microsoft YaHei" pitchFamily="2"/>
              </a:rPr>
              <a:t/>
            </a:r>
            <a:br>
              <a:rPr lang="tr-TR" sz="6600">
                <a:solidFill>
                  <a:srgbClr val="FF5050"/>
                </a:solidFill>
                <a:latin typeface="Comic Sans MS" pitchFamily="66"/>
                <a:ea typeface="Microsoft YaHei" pitchFamily="2"/>
              </a:rPr>
            </a:br>
            <a:r>
              <a:rPr lang="tr-TR" sz="6600">
                <a:solidFill>
                  <a:srgbClr val="FF5050"/>
                </a:solidFill>
                <a:latin typeface="Comic Sans MS" pitchFamily="66"/>
                <a:ea typeface="Microsoft YaHei" pitchFamily="2"/>
              </a:rPr>
              <a:t/>
            </a:r>
            <a:br>
              <a:rPr lang="tr-TR" sz="6600">
                <a:solidFill>
                  <a:srgbClr val="FF5050"/>
                </a:solidFill>
                <a:latin typeface="Comic Sans MS" pitchFamily="66"/>
                <a:ea typeface="Microsoft YaHei" pitchFamily="2"/>
              </a:rPr>
            </a:br>
            <a:r>
              <a:rPr lang="tr-TR" sz="6600">
                <a:solidFill>
                  <a:srgbClr val="FF5050"/>
                </a:solidFill>
                <a:latin typeface="Comic Sans MS" pitchFamily="66"/>
                <a:ea typeface="Microsoft YaHei" pitchFamily="2"/>
              </a:rPr>
              <a:t>  ÖFKENİ KONTROL ET…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096000" y="737280"/>
            <a:ext cx="273600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735875" y="1351795"/>
            <a:ext cx="7991280" cy="40130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i="0" u="none" strike="noStrike" baseline="0" dirty="0" err="1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Öfkenin</a:t>
            </a:r>
            <a:r>
              <a:rPr lang="en-US" sz="3600" b="1" i="0" u="none" strike="noStrike" baseline="0" dirty="0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 </a:t>
            </a:r>
            <a:r>
              <a:rPr lang="en-US" sz="3600" b="1" i="0" u="none" strike="noStrike" baseline="0" dirty="0" err="1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Kontrol</a:t>
            </a:r>
            <a:r>
              <a:rPr lang="en-US" sz="3600" b="1" i="0" u="none" strike="noStrike" baseline="0" dirty="0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 </a:t>
            </a:r>
            <a:r>
              <a:rPr lang="en-US" sz="3600" b="1" i="0" u="none" strike="noStrike" baseline="0" dirty="0" err="1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Edilmesi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2800" b="0" i="0" u="none" strike="noStrike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8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Öfkeyi doğru ifade etme becerisini kazanmaya “</a:t>
            </a:r>
            <a:r>
              <a:rPr lang="tr-TR" sz="2800" b="0" i="0" u="none" strike="noStrike" baseline="0" dirty="0" smtClean="0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öfke kontrolü</a:t>
            </a:r>
            <a:r>
              <a:rPr lang="tr-TR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” denir.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2800" b="0" i="0" u="none" strike="noStrike" baseline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  Öfke kontrolünde temel amaç; saldırganlıktan uzak, şiddet içermeyen, kişinin kendisine ve çevresine zarar vermeyecek şekilde  duygusunu ifade becerisi kazanmasıdır.          </a:t>
            </a:r>
          </a:p>
        </p:txBody>
      </p:sp>
      <p:pic>
        <p:nvPicPr>
          <p:cNvPr id="3" name="Picture 5" descr="argue24lp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327730" y="5726865"/>
            <a:ext cx="2700360" cy="84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80519" y="1424179"/>
            <a:ext cx="500436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Öfke</a:t>
            </a:r>
            <a:r>
              <a:rPr lang="en-US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kontrolünü</a:t>
            </a:r>
            <a:r>
              <a:rPr lang="en-US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öğreten</a:t>
            </a:r>
            <a:r>
              <a:rPr lang="en-US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pek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çok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yöntem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vardır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.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Doğru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yöntem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kişiden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kişiye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değişebilir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ireyin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kişilik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özelliği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,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yaşam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tarzına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uygun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olanı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n</a:t>
            </a:r>
            <a:r>
              <a:rPr lang="en-US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seç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il</a:t>
            </a:r>
            <a:r>
              <a:rPr lang="en-US" sz="3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mesi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etkili sonuca ulaştırır.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801598" y="1773539"/>
            <a:ext cx="2648160" cy="42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32000" y="1152000"/>
            <a:ext cx="8698320" cy="2101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Kayıp                          Üzüntü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44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Başarsızlık</a:t>
            </a:r>
            <a:endParaRPr lang="tr-TR" sz="44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96000" y="2736000"/>
            <a:ext cx="1512000" cy="364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320000" y="2520000"/>
            <a:ext cx="4176000" cy="760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Suçluluk duygusu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32000" y="3888000"/>
            <a:ext cx="8208000" cy="208800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Keder, kasvet, melankoli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, kendine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acıma,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yalnızlık, can sıkıntısı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, hayal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kırıklığı, utanç,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pişmanlık, küçük düşme vb. duyguları içerir.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36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Düz Bağlayıcı 5"/>
          <p:cNvSpPr/>
          <p:nvPr/>
        </p:nvSpPr>
        <p:spPr>
          <a:xfrm>
            <a:off x="2880000" y="1584000"/>
            <a:ext cx="19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üz Bağlayıcı 6"/>
          <p:cNvSpPr/>
          <p:nvPr/>
        </p:nvSpPr>
        <p:spPr>
          <a:xfrm flipV="1">
            <a:off x="2951999" y="1655999"/>
            <a:ext cx="1872001" cy="1368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üz Bağlayıcı 7"/>
          <p:cNvSpPr/>
          <p:nvPr/>
        </p:nvSpPr>
        <p:spPr>
          <a:xfrm>
            <a:off x="5903999" y="1872000"/>
            <a:ext cx="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128000" y="1152000"/>
            <a:ext cx="1430640" cy="13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981218" y="1163700"/>
            <a:ext cx="87138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1" i="0" u="none" strike="noStrike" baseline="0" dirty="0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ÖFKE KONTROL</a:t>
            </a:r>
            <a:r>
              <a:rPr lang="tr-TR" sz="2800" b="1" i="0" u="none" strike="noStrike" baseline="0" dirty="0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ÜNDE</a:t>
            </a:r>
            <a:r>
              <a:rPr lang="de-DE" sz="2800" b="1" i="0" u="none" strike="noStrike" baseline="0" dirty="0">
                <a:ln>
                  <a:noFill/>
                </a:ln>
                <a:solidFill>
                  <a:srgbClr val="FF5050"/>
                </a:solidFill>
                <a:latin typeface="Comic Sans MS" pitchFamily="66"/>
                <a:ea typeface="Microsoft YaHei" pitchFamily="2"/>
                <a:cs typeface="Mangal" pitchFamily="2"/>
              </a:rPr>
              <a:t> TEMEL İLKELER</a:t>
            </a:r>
          </a:p>
        </p:txBody>
      </p:sp>
      <p:sp>
        <p:nvSpPr>
          <p:cNvPr id="3" name="Rectangle 5"/>
          <p:cNvSpPr/>
          <p:nvPr/>
        </p:nvSpPr>
        <p:spPr>
          <a:xfrm>
            <a:off x="452485" y="2090758"/>
            <a:ext cx="4680000" cy="48342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*</a:t>
            </a:r>
            <a:r>
              <a:rPr lang="de-DE" sz="2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Konu</a:t>
            </a:r>
            <a:r>
              <a:rPr lang="de-DE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de-DE" sz="2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senin</a:t>
            </a:r>
            <a:r>
              <a:rPr lang="de-DE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de-DE" sz="2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için</a:t>
            </a:r>
            <a:r>
              <a:rPr lang="de-DE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de-DE" sz="2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önemliyse</a:t>
            </a:r>
            <a:r>
              <a:rPr lang="de-DE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mutlaka</a:t>
            </a:r>
            <a:r>
              <a:rPr lang="tr-TR" sz="2800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konuş.</a:t>
            </a:r>
            <a:endParaRPr lang="tr-TR" sz="28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</a:t>
            </a:r>
            <a:r>
              <a:rPr lang="tr-TR" sz="2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Sorunu düşünüp açıklık kazandırmaya zaman ayır.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*Ben diliyle konuş.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*İnsanların farklı olduğu gerçeğini kabul et.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*Hiçbir sonuca varmayan tartışmalara girme.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2800" dirty="0">
              <a:solidFill>
                <a:srgbClr val="000000"/>
              </a:solidFill>
              <a:latin typeface="Comic Sans MS" pitchFamily="66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endParaRPr lang="de-DE" sz="28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32485" y="1988518"/>
            <a:ext cx="3152879" cy="456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914400" y="1068388"/>
            <a:ext cx="8229600" cy="1352550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  <a:t/>
            </a:r>
            <a:b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</a:br>
            <a: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  <a:t/>
            </a:r>
            <a:b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</a:br>
            <a:r>
              <a:rPr lang="tr-TR" sz="4500" dirty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  <a:t/>
            </a:r>
            <a:br>
              <a:rPr lang="tr-TR" sz="4500" dirty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</a:br>
            <a: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  <a:t/>
            </a:r>
            <a:b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</a:br>
            <a:r>
              <a:rPr lang="tr-TR" sz="4500" dirty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  <a:t/>
            </a:r>
            <a:br>
              <a:rPr lang="tr-TR" sz="4500" dirty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</a:br>
            <a: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  <a:t/>
            </a:r>
            <a:b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</a:br>
            <a:r>
              <a:rPr lang="tr-TR" sz="4500" dirty="0" smtClean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  <a:t>ANLAMAK </a:t>
            </a:r>
            <a:r>
              <a:rPr lang="tr-TR" sz="4500" dirty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  <a:t>İÇİN DİNLE…</a:t>
            </a:r>
            <a:br>
              <a:rPr lang="tr-TR" sz="4500" dirty="0">
                <a:solidFill>
                  <a:srgbClr val="04617B"/>
                </a:solidFill>
                <a:latin typeface="Comic Sans MS" pitchFamily="66"/>
                <a:ea typeface="Microsoft YaHei" pitchFamily="2"/>
              </a:rPr>
            </a:br>
            <a:endParaRPr lang="tr-TR" sz="4500" dirty="0">
              <a:solidFill>
                <a:srgbClr val="04617B"/>
              </a:solidFill>
              <a:latin typeface="Comic Sans MS" pitchFamily="66"/>
              <a:ea typeface="Microsoft YaHei" pitchFamily="2"/>
            </a:endParaRP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719138" y="1933575"/>
            <a:ext cx="8424862" cy="3887788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272880" lvl="0" indent="-272880">
              <a:spcBef>
                <a:spcPts val="697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tr-TR" b="1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Konuşmayı  kesme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Israrcı olma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Yargılama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Dinlemeye hazırım mesajı ver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Soru sor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Sorunun bir parçasıysan kabul et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Diğer insanın gözlerine bak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Anladığını geri bildirimlerle hissettir</a:t>
            </a:r>
          </a:p>
          <a:p>
            <a:pPr marL="0" lvl="0" indent="0">
              <a:spcBef>
                <a:spcPts val="697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Karşındakinin kararına saygı  duy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5000">
                <a:solidFill>
                  <a:srgbClr val="FF5050"/>
                </a:solidFill>
                <a:latin typeface="Calibri" pitchFamily="34"/>
                <a:ea typeface="Microsoft YaHei" pitchFamily="2"/>
              </a:rPr>
              <a:t>ÖFKELİYSEN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0" y="2590800"/>
            <a:ext cx="5878513" cy="4389438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4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DERİN NEFES AL.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tr-TR" sz="24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272880" lvl="0" indent="-272880">
              <a:lnSpc>
                <a:spcPct val="100000"/>
              </a:lnSpc>
              <a:spcBef>
                <a:spcPts val="649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   ÖFKE TEPKİSİ VERMEDEN ÖNCE EN AZ 10 DEFA DERİN NEFES ALIP VER, SONRA TEPKİ VER…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454800" y="2822700"/>
            <a:ext cx="2232000" cy="3488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605307" y="1814513"/>
            <a:ext cx="4551363" cy="5043487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100"/>
              </a:spcBef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en-US" sz="24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0" lvl="0" indent="0">
              <a:lnSpc>
                <a:spcPct val="100000"/>
              </a:lnSpc>
              <a:spcBef>
                <a:spcPts val="1100"/>
              </a:spcBef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en-US" sz="24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0" lvl="0" indent="0">
              <a:lnSpc>
                <a:spcPct val="100000"/>
              </a:lnSpc>
              <a:spcBef>
                <a:spcPts val="1100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en-US" sz="24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BULUNDUĞUN</a:t>
            </a:r>
            <a:r>
              <a:rPr lang="tr-TR" sz="24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 ORTAMINDAN BİR SÜRE UZAKLAŞ...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400000" y="1440000"/>
            <a:ext cx="3564720" cy="36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463640" y="2659823"/>
            <a:ext cx="3489325" cy="1655762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TARTIŞMAYI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 </a:t>
            </a:r>
            <a:r>
              <a:rPr lang="tr-TR" sz="2600" dirty="0" smtClean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   ERTELE</a:t>
            </a: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...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176000" y="1872000"/>
            <a:ext cx="4316040" cy="28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772732" y="2477962"/>
            <a:ext cx="2679700" cy="1582737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 hangingPunc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SPOR YAP…</a:t>
            </a:r>
          </a:p>
          <a:p>
            <a:pPr marL="0" lvl="0" indent="0" hangingPunc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tr-TR" sz="2600" dirty="0">
              <a:solidFill>
                <a:srgbClr val="000000"/>
              </a:solidFill>
              <a:latin typeface="Constantia" pitchFamily="18"/>
              <a:ea typeface="Microsoft YaHei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nstantia" pitchFamily="18"/>
                <a:ea typeface="Microsoft YaHei" pitchFamily="2"/>
              </a:rPr>
              <a:t>ENERJİNİ BOŞALT...</a:t>
            </a:r>
          </a:p>
          <a:p>
            <a:pPr marL="0" lvl="0" indent="0" hangingPunc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tr-TR" sz="2600" dirty="0">
              <a:solidFill>
                <a:srgbClr val="000000"/>
              </a:solidFill>
              <a:latin typeface="Constantia" pitchFamily="18"/>
              <a:ea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824000" y="1224000"/>
            <a:ext cx="396000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824000" y="4060699"/>
            <a:ext cx="39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734096" y="1201470"/>
            <a:ext cx="6424613" cy="14668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İŞİ KOMİKLİĞE VUR, GÜL,KAHKAHA AT…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FİLM İZLE…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tr-TR" sz="26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</p:txBody>
      </p:sp>
      <p:pic>
        <p:nvPicPr>
          <p:cNvPr id="3" name="Picture 5" descr="komik-civciv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296000" y="2668320"/>
            <a:ext cx="6477119" cy="2947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1136650" y="1369364"/>
            <a:ext cx="8007350" cy="5330825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İSTERSEN AĞLA…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tr-TR" sz="26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136521" y="2438670"/>
            <a:ext cx="316800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222700" y="2438670"/>
            <a:ext cx="3003120" cy="375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1075499" y="1091708"/>
            <a:ext cx="7437437" cy="5576888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endParaRPr lang="tr-TR" sz="26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2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KENDİNE BİR MEŞGULİYET BUL…</a:t>
            </a:r>
          </a:p>
          <a:p>
            <a:pPr marL="272880" lvl="0" indent="-272880">
              <a:lnSpc>
                <a:spcPct val="100000"/>
              </a:lnSpc>
              <a:spcBef>
                <a:spcPts val="649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tr-TR" sz="26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272880" lvl="0" indent="-272880">
              <a:lnSpc>
                <a:spcPct val="100000"/>
              </a:lnSpc>
              <a:spcBef>
                <a:spcPts val="649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tr-TR" sz="26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272880" lvl="0" indent="-272880">
              <a:lnSpc>
                <a:spcPct val="100000"/>
              </a:lnSpc>
              <a:spcBef>
                <a:spcPts val="649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tr-TR" sz="2600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011910" y="2634185"/>
            <a:ext cx="3333600" cy="36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92000" y="2634185"/>
            <a:ext cx="3311999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540913" y="1441428"/>
            <a:ext cx="3322638" cy="2952750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 hangingPunct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50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Öfkeyi</a:t>
            </a:r>
            <a:br>
              <a:rPr lang="tr-TR" sz="50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</a:br>
            <a:r>
              <a:rPr lang="tr-TR" sz="5000" dirty="0">
                <a:solidFill>
                  <a:srgbClr val="04617B"/>
                </a:solidFill>
                <a:latin typeface="Calibri" pitchFamily="34"/>
                <a:ea typeface="Microsoft YaHei" pitchFamily="2"/>
              </a:rPr>
              <a:t>Yenmek…</a:t>
            </a:r>
          </a:p>
        </p:txBody>
      </p:sp>
      <p:pic>
        <p:nvPicPr>
          <p:cNvPr id="3" name="Picture 3" descr="karate bilioum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104000" y="1080000"/>
            <a:ext cx="4536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20000" y="936000"/>
            <a:ext cx="7632000" cy="2101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Belirizlik                        Korku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                                           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Tehlike</a:t>
            </a:r>
          </a:p>
        </p:txBody>
      </p:sp>
      <p:sp>
        <p:nvSpPr>
          <p:cNvPr id="3" name="Düz Bağlayıcı 2"/>
          <p:cNvSpPr/>
          <p:nvPr/>
        </p:nvSpPr>
        <p:spPr>
          <a:xfrm>
            <a:off x="2880000" y="1512000"/>
            <a:ext cx="252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Düz Bağlayıcı 3"/>
          <p:cNvSpPr/>
          <p:nvPr/>
        </p:nvSpPr>
        <p:spPr>
          <a:xfrm flipV="1">
            <a:off x="2880000" y="1839852"/>
            <a:ext cx="2520000" cy="101350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92000" y="3384000"/>
            <a:ext cx="7703999" cy="6480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rgbClr val="0000CC"/>
                </a:solidFill>
                <a:latin typeface="Calibri" pitchFamily="34"/>
              </a:defRPr>
            </a:pPr>
            <a:r>
              <a:rPr lang="tr-TR" sz="3600" b="0" i="0" u="none" strike="noStrike" baseline="0">
                <a:ln>
                  <a:noFill/>
                </a:ln>
                <a:solidFill>
                  <a:srgbClr val="0000CC"/>
                </a:solidFill>
                <a:latin typeface="Calibri" pitchFamily="34"/>
                <a:ea typeface="Microsoft YaHei" pitchFamily="2"/>
                <a:cs typeface="Mangal" pitchFamily="2"/>
              </a:rPr>
              <a:t>kabullenme – başa çıkma – yardım alma</a:t>
            </a:r>
          </a:p>
        </p:txBody>
      </p:sp>
      <p:sp>
        <p:nvSpPr>
          <p:cNvPr id="6" name="Düz Bağlayıcı 5"/>
          <p:cNvSpPr/>
          <p:nvPr/>
        </p:nvSpPr>
        <p:spPr>
          <a:xfrm>
            <a:off x="6480000" y="1728000"/>
            <a:ext cx="0" cy="144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3999" y="4378680"/>
            <a:ext cx="8280000" cy="1736279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Kaygı, kuruntu, huzursuzluk, şüphe, dehşet,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Şaşkınlık, şok, afallama, sinirlilik, aşırı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durumda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fobi ve panik vb. Duyguları içerir.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272000" y="1080000"/>
            <a:ext cx="1584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914400" y="1338263"/>
            <a:ext cx="8229600" cy="1143000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5000" dirty="0">
                <a:solidFill>
                  <a:srgbClr val="FF5050"/>
                </a:solidFill>
                <a:latin typeface="Calibri" pitchFamily="34"/>
                <a:ea typeface="Microsoft YaHei" pitchFamily="2"/>
              </a:rPr>
              <a:t>ÖFKELENME!... AFFET!...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502277" y="2847354"/>
            <a:ext cx="8007350" cy="3459163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998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İntikam alıp da sonunda pişman olmaktansa, affedip de pişman olmak daha iyidir.</a:t>
            </a:r>
          </a:p>
          <a:p>
            <a:pPr marL="0" lvl="0" indent="0">
              <a:lnSpc>
                <a:spcPct val="100000"/>
              </a:lnSpc>
              <a:spcBef>
                <a:spcPts val="998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6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Affetmek güçlüyü daha güçlü yapar.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 noGrp="1"/>
          </p:cNvSpPr>
          <p:nvPr>
            <p:ph type="title" idx="4294967295"/>
          </p:nvPr>
        </p:nvSpPr>
        <p:spPr>
          <a:xfrm>
            <a:off x="914400" y="1236663"/>
            <a:ext cx="8229600" cy="1143000"/>
          </a:xfrm>
          <a:noFill/>
          <a:ln>
            <a:noFill/>
          </a:ln>
        </p:spPr>
        <p:txBody>
          <a:bodyPr wrap="square" lIns="0" rIns="0" bIns="0" anchor="b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5000" dirty="0">
                <a:solidFill>
                  <a:srgbClr val="FF5050"/>
                </a:solidFill>
                <a:latin typeface="Calibri" pitchFamily="34"/>
                <a:ea typeface="Microsoft YaHei" pitchFamily="2"/>
              </a:rPr>
              <a:t>AFFET. ÇÜNKÜ;</a:t>
            </a:r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321972" y="2590779"/>
            <a:ext cx="8229600" cy="4389437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2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AFFETMEK KONTROLÜ YENİDEN SANA KAZANDIRIR.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2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AFFETMEYİ SEÇTİĞİNDE ÇEVRENDEKİLER SANA DAHA OLUMLU YAKLAŞIR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2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AFFETMEK SENİ ÖZGÜRLEŞTİRİR</a:t>
            </a:r>
          </a:p>
          <a:p>
            <a:pPr marL="0" lvl="0" indent="0">
              <a:lnSpc>
                <a:spcPct val="100000"/>
              </a:lnSpc>
              <a:spcBef>
                <a:spcPts val="64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200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AFFETMEMEK EN ÇOK SENİ ÜZER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iddet_gunisigi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 rot="16200">
            <a:off x="906261" y="2222544"/>
            <a:ext cx="7143840" cy="39981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3000"/>
              </a:schemeClr>
            </a:glow>
            <a:outerShdw algn="ctr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56020" y="1375320"/>
            <a:ext cx="7992000" cy="165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angal" pitchFamily="2"/>
              </a:rPr>
              <a:t>ÖFKENİZİN AZ OLMASI,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angal" pitchFamily="2"/>
              </a:rPr>
              <a:t>ÇOK OLDUĞUNDA İSE KONTROLLÜ OLMASI DİLEĞİYLE…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3200" b="0" i="0" u="none" strike="noStrike" baseline="0" dirty="0">
              <a:ln>
                <a:noFill/>
              </a:ln>
              <a:solidFill>
                <a:srgbClr val="000000"/>
              </a:solidFill>
              <a:latin typeface="Constantia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400" b="0" i="0" u="none" strike="noStrike" baseline="0" dirty="0">
                <a:ln>
                  <a:noFill/>
                </a:ln>
                <a:solidFill>
                  <a:srgbClr val="FF5050"/>
                </a:solidFill>
                <a:latin typeface="Constantia" pitchFamily="18"/>
                <a:ea typeface="Microsoft YaHei" pitchFamily="2"/>
                <a:cs typeface="Mangal" pitchFamily="2"/>
              </a:rPr>
              <a:t>         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59400" y="3387659"/>
            <a:ext cx="6768000" cy="2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6120480" y="5827078"/>
            <a:ext cx="3708364" cy="64487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                                                      </a:t>
            </a:r>
            <a:endParaRPr lang="tr-TR" sz="18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REHBERLİK </a:t>
            </a:r>
            <a:r>
              <a:rPr lang="tr-T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SERVİSİ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04000" y="899279"/>
            <a:ext cx="8352000" cy="4356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Başarı                                   Sevinç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40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İsteneni elde etme       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6600FF"/>
                </a:solidFill>
                <a:latin typeface="Calibri" pitchFamily="34"/>
                <a:ea typeface="Microsoft YaHei" pitchFamily="2"/>
                <a:cs typeface="Mangal" pitchFamily="2"/>
              </a:rPr>
              <a:t>Paylaşma isteği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                                        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FF6600"/>
                </a:solidFill>
                <a:latin typeface="Calibri" pitchFamily="34"/>
                <a:ea typeface="Microsoft YaHei" pitchFamily="2"/>
                <a:cs typeface="Mangal" pitchFamily="2"/>
              </a:rPr>
              <a:t>                         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Engel                Öfke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40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                                             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-1401119" y="5710320"/>
            <a:ext cx="981000" cy="70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    </a:t>
            </a:r>
          </a:p>
        </p:txBody>
      </p:sp>
      <p:sp>
        <p:nvSpPr>
          <p:cNvPr id="4" name="Düz Bağlayıcı 3"/>
          <p:cNvSpPr/>
          <p:nvPr/>
        </p:nvSpPr>
        <p:spPr>
          <a:xfrm>
            <a:off x="2069848" y="1253814"/>
            <a:ext cx="331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Düz Bağlayıcı 4"/>
          <p:cNvSpPr/>
          <p:nvPr/>
        </p:nvSpPr>
        <p:spPr>
          <a:xfrm flipV="1">
            <a:off x="4440837" y="1391113"/>
            <a:ext cx="1080000" cy="115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Düz Bağlayıcı 5"/>
          <p:cNvSpPr/>
          <p:nvPr/>
        </p:nvSpPr>
        <p:spPr>
          <a:xfrm>
            <a:off x="6420879" y="1607112"/>
            <a:ext cx="0" cy="720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üz Bağlayıcı 6"/>
          <p:cNvSpPr/>
          <p:nvPr/>
        </p:nvSpPr>
        <p:spPr>
          <a:xfrm flipH="1">
            <a:off x="4872837" y="2866392"/>
            <a:ext cx="1296000" cy="57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04000" y="4423859"/>
            <a:ext cx="8063999" cy="1736279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Mutluluk, coşku, haz, rahatlama, gurur,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tatmin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, heyecan, kendinden geçme, sevgi,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sadakat, kabul görme vb. duyguları içerir.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156174" y="576000"/>
            <a:ext cx="1843826" cy="1584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Düz Ok Bağlayıcısı 11"/>
          <p:cNvCxnSpPr/>
          <p:nvPr/>
        </p:nvCxnSpPr>
        <p:spPr>
          <a:xfrm>
            <a:off x="4872837" y="3760631"/>
            <a:ext cx="129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169155" y="1338263"/>
            <a:ext cx="5715000" cy="5519737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pPr marL="272880" lvl="0" indent="-272880">
              <a:spcBef>
                <a:spcPts val="899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tr-TR" sz="3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     ÖFKE NEDİR?</a:t>
            </a:r>
          </a:p>
          <a:p>
            <a:pPr marL="272880" lvl="0" indent="-272880">
              <a:spcBef>
                <a:spcPts val="899"/>
              </a:spcBef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tr-TR" sz="3600" b="1" dirty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0" lvl="0" indent="0">
              <a:spcBef>
                <a:spcPts val="899"/>
              </a:spcBef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Bireyin haz alma dünyasını engelleyen herhangi bir durum, </a:t>
            </a:r>
            <a:endParaRPr lang="tr-TR" sz="3600" b="1" dirty="0" smtClean="0">
              <a:solidFill>
                <a:srgbClr val="000000"/>
              </a:solidFill>
              <a:latin typeface="Comic Sans MS" pitchFamily="66"/>
              <a:ea typeface="Microsoft YaHei" pitchFamily="2"/>
            </a:endParaRPr>
          </a:p>
          <a:p>
            <a:pPr marL="0" lvl="0" indent="0">
              <a:spcBef>
                <a:spcPts val="899"/>
              </a:spcBef>
              <a:buClr>
                <a:srgbClr val="0BD0D9"/>
              </a:buClr>
              <a:buSzPct val="95000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</a:pPr>
            <a:r>
              <a:rPr lang="tr-TR" sz="3600" b="1" dirty="0" smtClean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olay </a:t>
            </a:r>
            <a:r>
              <a:rPr lang="tr-TR" sz="3600" b="1" dirty="0">
                <a:solidFill>
                  <a:srgbClr val="000000"/>
                </a:solidFill>
                <a:latin typeface="Comic Sans MS" pitchFamily="66"/>
                <a:ea typeface="Microsoft YaHei" pitchFamily="2"/>
              </a:rPr>
              <a:t>veya kişi ile karşılaştığında oluşan duygudur.</a:t>
            </a:r>
          </a:p>
        </p:txBody>
      </p:sp>
      <p:pic>
        <p:nvPicPr>
          <p:cNvPr id="3" name="Picture 4" descr="ofke_0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884155" y="2215166"/>
            <a:ext cx="2963879" cy="40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999" y="981539"/>
            <a:ext cx="8280000" cy="54529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Engellenme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Adaletsizlik                         Öfke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Benliğe </a:t>
            </a:r>
            <a:r>
              <a:rPr lang="tr-TR" sz="4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tehdit                    </a:t>
            </a:r>
            <a:endParaRPr lang="tr-TR" sz="44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                    </a:t>
            </a:r>
            <a:r>
              <a:rPr lang="tr-TR" sz="4400" b="0" i="0" u="none" strike="noStrike" baseline="0" dirty="0">
                <a:ln>
                  <a:noFill/>
                </a:ln>
                <a:solidFill>
                  <a:srgbClr val="009900"/>
                </a:solidFill>
                <a:latin typeface="Calibri" pitchFamily="34"/>
                <a:ea typeface="Microsoft YaHei" pitchFamily="2"/>
                <a:cs typeface="Mangal" pitchFamily="2"/>
              </a:rPr>
              <a:t>Öfkeyi ifade etme yolu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endParaRPr lang="tr-TR" sz="44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CC"/>
                </a:solidFill>
                <a:latin typeface="Calibri" pitchFamily="34"/>
                <a:ea typeface="Microsoft YaHei" pitchFamily="2"/>
                <a:cs typeface="Mangal" pitchFamily="2"/>
              </a:rPr>
              <a:t>Kontrolü davranış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       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Kontrolsüz davranış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endParaRPr lang="tr-TR" sz="44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latin typeface="Calibri" pitchFamily="34"/>
              </a:defRPr>
            </a:pPr>
            <a:endParaRPr lang="tr-TR" sz="44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Düz Bağlayıcı 2"/>
          <p:cNvSpPr/>
          <p:nvPr/>
        </p:nvSpPr>
        <p:spPr>
          <a:xfrm>
            <a:off x="3167999" y="2134851"/>
            <a:ext cx="259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Düz Bağlayıcı 3"/>
          <p:cNvSpPr/>
          <p:nvPr/>
        </p:nvSpPr>
        <p:spPr>
          <a:xfrm flipV="1">
            <a:off x="3636001" y="2232000"/>
            <a:ext cx="2304001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Düz Bağlayıcı 4"/>
          <p:cNvSpPr/>
          <p:nvPr/>
        </p:nvSpPr>
        <p:spPr>
          <a:xfrm>
            <a:off x="3275999" y="1364148"/>
            <a:ext cx="259200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Düz Bağlayıcı 5"/>
          <p:cNvSpPr/>
          <p:nvPr/>
        </p:nvSpPr>
        <p:spPr>
          <a:xfrm>
            <a:off x="6696000" y="2333103"/>
            <a:ext cx="0" cy="792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üz Bağlayıcı 6"/>
          <p:cNvSpPr/>
          <p:nvPr/>
        </p:nvSpPr>
        <p:spPr>
          <a:xfrm flipH="1">
            <a:off x="3275999" y="3744000"/>
            <a:ext cx="3204001" cy="7194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Düz Bağlayıcı 7"/>
          <p:cNvSpPr/>
          <p:nvPr/>
        </p:nvSpPr>
        <p:spPr>
          <a:xfrm>
            <a:off x="6696000" y="3744000"/>
            <a:ext cx="0" cy="792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23999" y="5227724"/>
            <a:ext cx="8496000" cy="1065239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Hiddet, gazap, gücenme, kızma, sinirlenme, kin,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latin typeface="Calibri" pitchFamily="34"/>
              </a:defRPr>
            </a:pPr>
            <a:r>
              <a:rPr lang="tr-TR" sz="3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Düşmanlık, nefret, aşağılama  vb. duyguları içerir.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lum bright="-50000"/>
            <a:alphaModFix/>
          </a:blip>
          <a:srcRect/>
          <a:stretch>
            <a:fillRect/>
          </a:stretch>
        </p:blipFill>
        <p:spPr>
          <a:xfrm>
            <a:off x="7265144" y="1079999"/>
            <a:ext cx="1720620" cy="15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03999" y="1296000"/>
            <a:ext cx="7846035" cy="439975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1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Kontrolsüz davranış ne ifade eder?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4000" b="1" i="0" u="none" strike="noStrike" baseline="0" dirty="0">
              <a:ln>
                <a:noFill/>
              </a:ln>
              <a:solidFill>
                <a:srgbClr val="CC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**Duygunun ilk hissedildiği </a:t>
            </a: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anda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düşünülen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eylemi yapmak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**Düşünmeden, sadece duyguların </a:t>
            </a:r>
            <a:endParaRPr lang="tr-TR" sz="4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r>
              <a:rPr lang="tr-TR" sz="4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yönlendirmesiyle </a:t>
            </a:r>
            <a:r>
              <a:rPr lang="tr-TR" sz="4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eylemde bulunmak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latin typeface="Calibri" pitchFamily="34"/>
              </a:defRPr>
            </a:pPr>
            <a:endParaRPr lang="tr-TR" sz="40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9848" y="1667155"/>
            <a:ext cx="8642332" cy="4479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Kontrolsüz davranırsam ne kazanırım, ne </a:t>
            </a:r>
            <a:endParaRPr lang="tr-TR" sz="3600" b="0" i="0" u="none" strike="noStrike" baseline="0" dirty="0" smtClean="0">
              <a:ln>
                <a:noFill/>
              </a:ln>
              <a:solidFill>
                <a:srgbClr val="CC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kaybederim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CC0000"/>
                </a:solidFill>
                <a:latin typeface="Calibri" pitchFamily="34"/>
                <a:ea typeface="Microsoft YaHei" pitchFamily="2"/>
                <a:cs typeface="Mangal" pitchFamily="2"/>
              </a:rPr>
              <a:t>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endParaRPr lang="tr-TR" sz="36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**Kısa vadeli ve küçük bir doyum 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elde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ederim.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**İlerde daha büyük bir doyum elde </a:t>
            </a: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etme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şansımı kaybederim.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latin typeface="Calibri" pitchFamily="34"/>
              </a:defRPr>
            </a:pPr>
            <a:r>
              <a:rPr lang="tr-TR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**Pişmanlık duyar, mutsuz olurum.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996</Words>
  <Application>Microsoft Office PowerPoint</Application>
  <PresentationFormat>Ekran Gösterisi (4:3)</PresentationFormat>
  <Paragraphs>290</Paragraphs>
  <Slides>43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Office Teması</vt:lpstr>
      <vt:lpstr>Kristal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*Öfke son derece doğaldır *Belli bir düzeyde normal kabul edilir  *Yaşanması gereken bir duygudur *Başka canlılarda da gözlenir *Sosyalleşme sürecinde şekillenir  &lt;Kontrol edilebilir   &lt;Bastırılabilir &lt;Anlatılabilir           &lt;Dindirilebilir</vt:lpstr>
      <vt:lpstr>PowerPoint Sunusu</vt:lpstr>
      <vt:lpstr>PowerPoint Sunusu</vt:lpstr>
      <vt:lpstr>ÖFKE SALDIRGANLIK İLİŞKİSİ    </vt:lpstr>
      <vt:lpstr>PowerPoint Sunusu</vt:lpstr>
      <vt:lpstr>Öfke ile Birlikte….</vt:lpstr>
      <vt:lpstr>ATASÖZLERİMİZ</vt:lpstr>
      <vt:lpstr>  Öfke  ve  Fizyolojik  Tepkiler:</vt:lpstr>
      <vt:lpstr>Öfkelendiğimizde…</vt:lpstr>
      <vt:lpstr>PowerPoint Sunusu</vt:lpstr>
      <vt:lpstr>PowerPoint Sunusu</vt:lpstr>
      <vt:lpstr>    ÖFKENİ KONTROL ET…</vt:lpstr>
      <vt:lpstr>PowerPoint Sunusu</vt:lpstr>
      <vt:lpstr>PowerPoint Sunusu</vt:lpstr>
      <vt:lpstr>PowerPoint Sunusu</vt:lpstr>
      <vt:lpstr>      ANLAMAK İÇİN DİNLE… </vt:lpstr>
      <vt:lpstr>ÖFKELİYSEN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Öfkeyi Yenmek…</vt:lpstr>
      <vt:lpstr>ÖFKELENME!... AFFET!...</vt:lpstr>
      <vt:lpstr>AFFET. ÇÜNKÜ;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MELEK GÜL</dc:creator>
  <cp:lastModifiedBy>pdr</cp:lastModifiedBy>
  <cp:revision>66</cp:revision>
  <dcterms:created xsi:type="dcterms:W3CDTF">2006-05-02T13:41:55Z</dcterms:created>
  <dcterms:modified xsi:type="dcterms:W3CDTF">2015-10-07T06:45:57Z</dcterms:modified>
</cp:coreProperties>
</file>